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a:srgbClr val="66FFF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975E36-E899-4F7B-965B-B0AFC050F817}"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CCBB38-C491-4E67-A9C5-82E4A51839D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75E36-E899-4F7B-965B-B0AFC050F817}" type="datetimeFigureOut">
              <a:rPr lang="en-US" smtClean="0"/>
              <a:pPr/>
              <a:t>5/1/2020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CBB38-C491-4E67-A9C5-82E4A51839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229600" cy="6126162"/>
          </a:xfrm>
          <a:blipFill>
            <a:blip r:embed="rId2"/>
            <a:tile tx="0" ty="0" sx="100000" sy="100000" flip="none" algn="tl"/>
          </a:blipFill>
        </p:spPr>
        <p:txBody>
          <a:bodyPr>
            <a:normAutofit/>
          </a:bodyPr>
          <a:lstStyle/>
          <a:p>
            <a:pPr algn="l"/>
            <a:r>
              <a:rPr lang="en-US" sz="3600" b="1" dirty="0" smtClean="0">
                <a:solidFill>
                  <a:srgbClr val="FF0000"/>
                </a:solidFill>
                <a:latin typeface="Batang" pitchFamily="18" charset="-127"/>
                <a:ea typeface="Batang" pitchFamily="18" charset="-127"/>
              </a:rPr>
              <a:t>THE CHARACTER</a:t>
            </a:r>
            <a:br>
              <a:rPr lang="en-US" sz="3600" b="1" dirty="0" smtClean="0">
                <a:solidFill>
                  <a:srgbClr val="FF0000"/>
                </a:solidFill>
                <a:latin typeface="Batang" pitchFamily="18" charset="-127"/>
                <a:ea typeface="Batang" pitchFamily="18" charset="-127"/>
              </a:rPr>
            </a:br>
            <a:r>
              <a:rPr lang="en-US" sz="3600" b="1" dirty="0" smtClean="0">
                <a:solidFill>
                  <a:srgbClr val="FF0000"/>
                </a:solidFill>
                <a:latin typeface="Batang" pitchFamily="18" charset="-127"/>
                <a:ea typeface="Batang" pitchFamily="18" charset="-127"/>
              </a:rPr>
              <a:t> OF</a:t>
            </a:r>
            <a:br>
              <a:rPr lang="en-US" sz="3600" b="1" dirty="0" smtClean="0">
                <a:solidFill>
                  <a:srgbClr val="FF0000"/>
                </a:solidFill>
                <a:latin typeface="Batang" pitchFamily="18" charset="-127"/>
                <a:ea typeface="Batang" pitchFamily="18" charset="-127"/>
              </a:rPr>
            </a:br>
            <a:r>
              <a:rPr lang="en-US" sz="3600" b="1" dirty="0" smtClean="0">
                <a:solidFill>
                  <a:srgbClr val="FF0000"/>
                </a:solidFill>
                <a:latin typeface="Batang" pitchFamily="18" charset="-127"/>
                <a:ea typeface="Batang" pitchFamily="18" charset="-127"/>
              </a:rPr>
              <a:t> WILL WIMBLE </a:t>
            </a:r>
            <a:r>
              <a:rPr lang="en-US" sz="3600" dirty="0" smtClean="0"/>
              <a:t/>
            </a:r>
            <a:br>
              <a:rPr lang="en-US" sz="3600" dirty="0" smtClean="0"/>
            </a:br>
            <a:r>
              <a:rPr lang="en-US" sz="3600" dirty="0"/>
              <a:t> </a:t>
            </a:r>
            <a:r>
              <a:rPr lang="en-US" sz="3600" dirty="0" smtClean="0"/>
              <a:t>                                                 </a:t>
            </a:r>
            <a:br>
              <a:rPr lang="en-US" sz="3600" dirty="0" smtClean="0"/>
            </a:br>
            <a:r>
              <a:rPr lang="en-US" sz="3600" dirty="0"/>
              <a:t> </a:t>
            </a:r>
            <a:r>
              <a:rPr lang="en-US" sz="3600" dirty="0" smtClean="0"/>
              <a:t>                                                 </a:t>
            </a:r>
            <a:r>
              <a:rPr lang="en-US" sz="1800" dirty="0" smtClean="0"/>
              <a:t>By- </a:t>
            </a:r>
            <a:br>
              <a:rPr lang="en-US" sz="1800" dirty="0" smtClean="0"/>
            </a:br>
            <a:r>
              <a:rPr lang="en-US" sz="1800" dirty="0"/>
              <a:t> </a:t>
            </a:r>
            <a:r>
              <a:rPr lang="en-US" sz="1800" dirty="0" smtClean="0"/>
              <a:t>                                                                                                  Dr. Parul Jain </a:t>
            </a:r>
            <a:br>
              <a:rPr lang="en-US" sz="1800" dirty="0" smtClean="0"/>
            </a:br>
            <a:r>
              <a:rPr lang="en-US" sz="1800" dirty="0"/>
              <a:t> </a:t>
            </a:r>
            <a:r>
              <a:rPr lang="en-US" sz="1800" dirty="0" smtClean="0"/>
              <a:t>                                                                                                 (Assistant professor)</a:t>
            </a:r>
            <a:br>
              <a:rPr lang="en-US" sz="1800" dirty="0" smtClean="0"/>
            </a:br>
            <a:r>
              <a:rPr lang="en-US" sz="1800" dirty="0"/>
              <a:t> </a:t>
            </a:r>
            <a:r>
              <a:rPr lang="en-US" sz="1800" dirty="0" smtClean="0"/>
              <a:t>                                                                                                 JKP(PG) College, Muzaffarnagar </a:t>
            </a:r>
            <a:br>
              <a:rPr lang="en-US" sz="1800" dirty="0" smtClean="0"/>
            </a:b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t>
            </a:r>
            <a:r>
              <a:rPr lang="en-US" sz="4000" dirty="0" smtClean="0"/>
              <a:t>Character of Will Wimble</a:t>
            </a:r>
            <a:r>
              <a:rPr lang="en-US" dirty="0" smtClean="0"/>
              <a:t>”</a:t>
            </a:r>
            <a:endParaRPr lang="en-US" dirty="0"/>
          </a:p>
        </p:txBody>
      </p:sp>
      <p:sp>
        <p:nvSpPr>
          <p:cNvPr id="4" name="Content Placeholder 3"/>
          <p:cNvSpPr>
            <a:spLocks noGrp="1"/>
          </p:cNvSpPr>
          <p:nvPr>
            <p:ph idx="1"/>
          </p:nvPr>
        </p:nvSpPr>
        <p:spPr>
          <a:blipFill>
            <a:blip r:embed="rId2"/>
            <a:tile tx="0" ty="0" sx="100000" sy="100000" flip="none" algn="tl"/>
          </a:blipFill>
        </p:spPr>
        <p:txBody>
          <a:bodyPr/>
          <a:lstStyle/>
          <a:p>
            <a:r>
              <a:rPr lang="en-US" dirty="0" smtClean="0"/>
              <a:t>Sir Richard Steele was a famous English essayist, dramatist, journalist, and politician. With Joseph Addison he wrote the periodicals </a:t>
            </a:r>
            <a:r>
              <a:rPr lang="en-US" u="sng" dirty="0" smtClean="0">
                <a:solidFill>
                  <a:srgbClr val="0000FF"/>
                </a:solidFill>
              </a:rPr>
              <a:t>The Tatler and The Spectator</a:t>
            </a:r>
            <a:r>
              <a:rPr lang="en-US" dirty="0" smtClean="0"/>
              <a:t>. </a:t>
            </a:r>
          </a:p>
          <a:p>
            <a:r>
              <a:rPr lang="en-US" dirty="0"/>
              <a:t> </a:t>
            </a:r>
            <a:r>
              <a:rPr lang="en-US" dirty="0" smtClean="0"/>
              <a:t>            Steele’s essay, “The Character of Will Wimble” is about a person called Will Wimble.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Will’s Letter</a:t>
            </a:r>
            <a:endParaRPr lang="en-US" sz="4000" b="1" dirty="0"/>
          </a:p>
        </p:txBody>
      </p:sp>
      <p:sp>
        <p:nvSpPr>
          <p:cNvPr id="3" name="Content Placeholder 2"/>
          <p:cNvSpPr>
            <a:spLocks noGrp="1"/>
          </p:cNvSpPr>
          <p:nvPr>
            <p:ph idx="1"/>
          </p:nvPr>
        </p:nvSpPr>
        <p:spPr>
          <a:blipFill>
            <a:blip r:embed="rId2"/>
            <a:tile tx="0" ty="0" sx="100000" sy="100000" flip="none" algn="tl"/>
          </a:blipFill>
        </p:spPr>
        <p:txBody>
          <a:bodyPr/>
          <a:lstStyle/>
          <a:p>
            <a:r>
              <a:rPr lang="en-US" dirty="0" smtClean="0"/>
              <a:t>           Richard Steele visits his friend Sir Roger de Coverley at his house. He receives a man with a huge fish and a letter. The messenger says that Will Wimble caught the fish. He also informs that Will Wimble would dine with Roger. Sir Roger reads the letter given by the messenger. Will Wimble has written it. It says that Will is willing to stay with him for a week. Will promises to bring lash for his whip.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blipFill>
            <a:blip r:embed="rId2"/>
            <a:tile tx="0" ty="0" sx="100000" sy="100000" flip="none" algn="tl"/>
          </a:blipFill>
        </p:spPr>
        <p:txBody>
          <a:bodyPr>
            <a:normAutofit/>
          </a:bodyPr>
          <a:lstStyle/>
          <a:p>
            <a:pPr algn="l"/>
            <a:r>
              <a:rPr lang="en-US" sz="3200" dirty="0" smtClean="0"/>
              <a:t>He also informs that he had been busy helping Sir John’s family. </a:t>
            </a:r>
            <a:br>
              <a:rPr lang="en-US" sz="3200" dirty="0" smtClean="0"/>
            </a:br>
            <a:r>
              <a:rPr lang="en-US" sz="3200" dirty="0"/>
              <a:t> </a:t>
            </a:r>
            <a:r>
              <a:rPr lang="en-US" sz="3200" dirty="0" smtClean="0"/>
              <a:t>                Will is a younger brother of a baronet. He is about forty and fifty. He had no specific business to do. He helps people with his handicraft skills. He makes angle rods. He always carries tulips, which he gifts to the family members. He some times gifts puppies. Many people love him. He presents hand made clothes to women. </a:t>
            </a:r>
            <a:br>
              <a:rPr lang="en-US" sz="3200" dirty="0" smtClean="0"/>
            </a:br>
            <a:r>
              <a:rPr lang="en-US" sz="3200" dirty="0"/>
              <a:t> </a:t>
            </a:r>
            <a:r>
              <a:rPr lang="en-US" sz="3200" dirty="0" smtClean="0"/>
              <a:t>                </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a:blipFill>
            <a:blip r:embed="rId2"/>
            <a:tile tx="0" ty="0" sx="100000" sy="100000" flip="none" algn="tl"/>
          </a:blipFill>
        </p:spPr>
        <p:txBody>
          <a:bodyPr>
            <a:normAutofit fontScale="90000"/>
          </a:bodyPr>
          <a:lstStyle/>
          <a:p>
            <a:pPr algn="l"/>
            <a:r>
              <a:rPr lang="en-US" dirty="0" smtClean="0"/>
              <a:t>         </a:t>
            </a:r>
            <a:r>
              <a:rPr lang="en-US" sz="3200" dirty="0" smtClean="0"/>
              <a:t>He comes to Sir Roger’s house. On his way, he cuts a few hazel twigs. He is given a hearty welcome. He requests Roger to give a servant who would carry shuttle cocks to a lady nearby. He then talks about adventurous stories, which attracts </a:t>
            </a:r>
            <a:r>
              <a:rPr lang="en-US" sz="3200" dirty="0"/>
              <a:t>S</a:t>
            </a:r>
            <a:r>
              <a:rPr lang="en-US" sz="3200" dirty="0" smtClean="0"/>
              <a:t>teele. </a:t>
            </a:r>
            <a:br>
              <a:rPr lang="en-US" sz="3200" dirty="0" smtClean="0"/>
            </a:br>
            <a:r>
              <a:rPr lang="en-US" sz="3200" dirty="0"/>
              <a:t> </a:t>
            </a:r>
            <a:r>
              <a:rPr lang="en-US" sz="3200" dirty="0" smtClean="0"/>
              <a:t>            They eat the fish, during which time Will talks about the way he caught the fish. After dinner Steele feels pity for Will. He considers Will as a responsible man but he is without a job on his own. It is been a practice in Europe that the elder brothers take care of the business and the younger ones are left for the family. Steele does not like this. If Will had been into the field of commerce, he would have shined.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blipFill>
            <a:blip r:embed="rId2"/>
            <a:tile tx="0" ty="0" sx="100000" sy="100000" flip="none" algn="tl"/>
          </a:blipFill>
        </p:spPr>
        <p:txBody>
          <a:bodyPr>
            <a:normAutofit/>
          </a:bodyPr>
          <a:lstStyle/>
          <a:p>
            <a:r>
              <a:rPr lang="en-US" sz="9600" b="1" dirty="0" smtClean="0">
                <a:solidFill>
                  <a:srgbClr val="0000FF"/>
                </a:solidFill>
                <a:latin typeface="Book Antiqua" pitchFamily="18" charset="0"/>
              </a:rPr>
              <a:t>THANK YOU </a:t>
            </a:r>
            <a:endParaRPr lang="en-US" sz="9600" b="1" dirty="0">
              <a:solidFill>
                <a:srgbClr val="0000FF"/>
              </a:solidFill>
              <a:latin typeface="Book Antiqua"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213</Words>
  <Application>Microsoft Office PowerPoint</Application>
  <PresentationFormat>On-screen Show (4:3)</PresentationFormat>
  <Paragraphs>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CHARACTER  OF  WILL WIMBLE                                                                                                       By-                                                                                                     Dr. Parul Jain                                                                                                    (Assistant professor)                                                                                                   JKP(PG) College, Muzaffarnagar  </vt:lpstr>
      <vt:lpstr>“Character of Will Wimble”</vt:lpstr>
      <vt:lpstr>Will’s Letter</vt:lpstr>
      <vt:lpstr>He also informs that he had been busy helping Sir John’s family.                   Will is a younger brother of a baronet. He is about forty and fifty. He had no specific business to do. He helps people with his handicraft skills. He makes angle rods. He always carries tulips, which he gifts to the family members. He some times gifts puppies. Many people love him. He presents hand made clothes to women.                   </vt:lpstr>
      <vt:lpstr>         He comes to Sir Roger’s house. On his way, he cuts a few hazel twigs. He is given a hearty welcome. He requests Roger to give a servant who would carry shuttle cocks to a lady nearby. He then talks about adventurous stories, which attracts Steele.               They eat the fish, during which time Will talks about the way he caught the fish. After dinner Steele feels pity for Will. He considers Will as a responsible man but he is without a job on his own. It is been a practice in Europe that the elder brothers take care of the business and the younger ones are left for the family. Steele does not like this. If Will had been into the field of commerce, he would have shined.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CHARACTER  OF  WILL WIMBLE                                                                                                       By-                                                                                                     Dr. Parul Jain                                                                                                    (Assistant professor)                                                                                                   JKP(PG) College, Muzaffarnagar</dc:title>
  <dc:creator>hp</dc:creator>
  <cp:lastModifiedBy>hp</cp:lastModifiedBy>
  <cp:revision>7</cp:revision>
  <dcterms:created xsi:type="dcterms:W3CDTF">2020-05-02T04:15:02Z</dcterms:created>
  <dcterms:modified xsi:type="dcterms:W3CDTF">2020-05-02T05:47:40Z</dcterms:modified>
</cp:coreProperties>
</file>